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3"/>
  </p:notesMasterIdLst>
  <p:sldIdLst>
    <p:sldId id="272" r:id="rId2"/>
    <p:sldId id="390" r:id="rId3"/>
    <p:sldId id="476" r:id="rId4"/>
    <p:sldId id="470" r:id="rId5"/>
    <p:sldId id="484" r:id="rId6"/>
    <p:sldId id="485" r:id="rId7"/>
    <p:sldId id="489" r:id="rId8"/>
    <p:sldId id="496" r:id="rId9"/>
    <p:sldId id="525" r:id="rId10"/>
    <p:sldId id="481" r:id="rId11"/>
    <p:sldId id="526" r:id="rId12"/>
    <p:sldId id="500" r:id="rId13"/>
    <p:sldId id="477" r:id="rId14"/>
    <p:sldId id="480" r:id="rId15"/>
    <p:sldId id="478" r:id="rId16"/>
    <p:sldId id="488" r:id="rId17"/>
    <p:sldId id="505" r:id="rId18"/>
    <p:sldId id="506" r:id="rId19"/>
    <p:sldId id="507" r:id="rId20"/>
    <p:sldId id="508" r:id="rId21"/>
    <p:sldId id="509" r:id="rId22"/>
    <p:sldId id="486" r:id="rId23"/>
    <p:sldId id="487" r:id="rId24"/>
    <p:sldId id="490" r:id="rId25"/>
    <p:sldId id="519" r:id="rId26"/>
    <p:sldId id="495" r:id="rId27"/>
    <p:sldId id="521" r:id="rId28"/>
    <p:sldId id="522" r:id="rId29"/>
    <p:sldId id="523" r:id="rId30"/>
    <p:sldId id="524" r:id="rId31"/>
    <p:sldId id="510" r:id="rId32"/>
    <p:sldId id="511" r:id="rId33"/>
    <p:sldId id="516" r:id="rId34"/>
    <p:sldId id="494" r:id="rId35"/>
    <p:sldId id="512" r:id="rId36"/>
    <p:sldId id="518" r:id="rId37"/>
    <p:sldId id="517" r:id="rId38"/>
    <p:sldId id="482" r:id="rId39"/>
    <p:sldId id="402" r:id="rId40"/>
    <p:sldId id="513" r:id="rId41"/>
    <p:sldId id="5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34" autoAdjust="0"/>
  </p:normalViewPr>
  <p:slideViewPr>
    <p:cSldViewPr>
      <p:cViewPr varScale="1">
        <p:scale>
          <a:sx n="74" d="100"/>
          <a:sy n="74" d="100"/>
        </p:scale>
        <p:origin x="12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E3CB0-AD1D-427A-8FB9-CB777DF389EB}" type="datetimeFigureOut">
              <a:rPr lang="en-US" smtClean="0"/>
              <a:pPr/>
              <a:t>10-Nov-19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7D301-8F1A-411F-9BB6-C9ED275CCB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4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7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9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34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6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8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90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75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06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6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34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99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95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0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93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95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33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35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25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31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45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50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66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94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60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60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13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86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3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03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0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4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79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5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3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D301-8F1A-411F-9BB6-C9ED275CCB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97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8F12-96AD-4ED4-8132-A78F5E42C1F5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2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355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757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483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550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330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53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29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9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9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8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5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CBBB-D1D1-4386-A5E9-07F3477B78F3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0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CAD8-0EA7-4615-B69B-B2F199EF3A93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4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6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>
                <a:solidFill>
                  <a:srgbClr val="63A537">
                    <a:lumMod val="75000"/>
                  </a:srgbClr>
                </a:solidFill>
              </a:rPr>
              <a:pPr/>
              <a:t>10-Nov-19</a:t>
            </a:fld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63A537">
                    <a:lumMod val="75000"/>
                  </a:srgbClr>
                </a:solidFill>
              </a:rPr>
              <a:t>Add a footer</a:t>
            </a:r>
            <a:endParaRPr lang="en-US" dirty="0">
              <a:solidFill>
                <a:srgbClr val="63A537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75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1501784"/>
            <a:ext cx="9144000" cy="50214"/>
          </a:xfrm>
          <a:prstGeom prst="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1" dirty="0"/>
          </a:p>
        </p:txBody>
      </p:sp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01" y="1600219"/>
            <a:ext cx="7620000" cy="163096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ESTIMATION OF REMAINING USEFUL LIFE OF TURBOFAN ENGINE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10200" y="4800610"/>
            <a:ext cx="37091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438204" algn="l"/>
              </a:tabLst>
            </a:pPr>
            <a:r>
              <a:rPr lang="en-IN" sz="2000" b="1" u="sng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PRESENTED BY</a:t>
            </a:r>
          </a:p>
          <a:p>
            <a:pPr>
              <a:tabLst>
                <a:tab pos="1438204" algn="l"/>
              </a:tabLst>
            </a:pPr>
            <a:endParaRPr lang="en-IN" sz="2000" b="1" u="sng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1438204" algn="l"/>
              </a:tabLst>
            </a:pPr>
            <a:r>
              <a:rPr lang="en-IN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Name         :  </a:t>
            </a:r>
            <a:r>
              <a:rPr lang="en-IN" sz="20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BHAVANI BHATT</a:t>
            </a:r>
            <a:endParaRPr lang="en-IN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tabLst>
                <a:tab pos="1438204" algn="l"/>
              </a:tabLst>
            </a:pPr>
            <a:r>
              <a:rPr lang="en-IN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Roll No.      : 18RE61D06</a:t>
            </a: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SIMULATED DATA ?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571685"/>
            <a:ext cx="73771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Procuring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actual system fault progression data is time consuming and expensive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Commercial Competition and military secret poses restrictions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sharing the data.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Proprietary constraints associated with sharing of fault evolution data also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interferences from the outside environment are mixed into the monitoring data, thus decreasing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result calculated.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SIMULATED DATA ?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571685"/>
            <a:ext cx="73771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Procuring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actual system fault progression data is time consuming and expensive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Commercial Competition and military secret poses restrictions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sharing the data.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Fielded systems not properly instrumented for collection of relevant data.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Lot of interferences from the outside environment are mixed into the monitoring data, thus decreasing the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quality of the data and result calculated.</a:t>
            </a:r>
          </a:p>
        </p:txBody>
      </p:sp>
    </p:spTree>
    <p:extLst>
      <p:ext uri="{BB962C8B-B14F-4D97-AF65-F5344CB8AC3E}">
        <p14:creationId xmlns:p14="http://schemas.microsoft.com/office/powerpoint/2010/main" val="244702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iterature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1447800"/>
            <a:ext cx="63535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Approaches used for solving this problem can be divided into 3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Category 1: Using functional mappings between set of inputs and Remaining Useful Life(RUL)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Category 2 : Functional mapping between health indicator(HI) and RUL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Category 3 : Similarity based matching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87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DATASET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447800"/>
            <a:ext cx="73771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Generated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through simulation using thermo-dynamical simulation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model(C-MAPSS). C-MAPSS stands for Commercial Modular Aero-Propulsion System Simulation.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obtained from NASA Repository.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 to failure data of number of aircraft engines.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21 parameters out of 58 outputs utilized to measure system  response under different health states and operational conditions.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DATASET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447800"/>
            <a:ext cx="73771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generated includes 5 subset. One subset was used for the PHM Challenge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subset contains 26 columns,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recording the unit number, time, three operational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and 21 output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subset is further divided into a training set and a testing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dataset used for challenge depicts high pressure compressor degradation.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DATASET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776948"/>
            <a:ext cx="73771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subset includes not less than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training and testing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units. Hence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ideal candidate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Data driven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prognostic algorithms.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ataset contains observations which were generated based on a time cycle. Therefore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it is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 varying multivariate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ataset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6 different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 depicting the complete life cycle of the engine.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DATASET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828800"/>
            <a:ext cx="73771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 is operating normally at the start of each time series and develops a fault at some point during the series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training set, the fault grows in magnitude until system fails.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test set, the test series ends some time prior to system failure.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" y="152407"/>
            <a:ext cx="9086852" cy="55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C-MAPSS </a:t>
            </a:r>
            <a:r>
              <a:rPr lang="en-US" sz="3001" b="1" dirty="0" smtClean="0">
                <a:latin typeface="Arial" pitchFamily="34" charset="0"/>
                <a:cs typeface="Arial" pitchFamily="34" charset="0"/>
              </a:rPr>
              <a:t>INPUT MODULES 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24006" y="1524010"/>
          <a:ext cx="6934203" cy="472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62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791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4638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S.NO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S.NO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 Flow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HPC Flow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1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Fan Efficiency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HPC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Ratio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3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Fan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HPC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Efficiency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1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Fan Pressure Ratio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HPT Flow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3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LPC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Efficiency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HPT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Efficiency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3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LPC Flow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LPT Flow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1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LPC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Ratio 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LPT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Efficiency 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Modifier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14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417318"/>
              <a:ext cx="1219200" cy="5440673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" y="152407"/>
            <a:ext cx="9086852" cy="1015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C-MAPSS </a:t>
            </a:r>
            <a:r>
              <a:rPr lang="en-US" sz="3001" b="1" dirty="0" smtClean="0">
                <a:latin typeface="Arial" pitchFamily="34" charset="0"/>
                <a:cs typeface="Arial" pitchFamily="34" charset="0"/>
              </a:rPr>
              <a:t>OUTPUT </a:t>
            </a:r>
            <a:r>
              <a:rPr lang="en-US" sz="3001" b="1" dirty="0">
                <a:latin typeface="Arial" pitchFamily="34" charset="0"/>
                <a:cs typeface="Arial" pitchFamily="34" charset="0"/>
              </a:rPr>
              <a:t>TO MEASURE </a:t>
            </a:r>
          </a:p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SYSTEM RESPONSE 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700425"/>
              </p:ext>
            </p:extLst>
          </p:nvPr>
        </p:nvGraphicFramePr>
        <p:xfrm>
          <a:off x="1371599" y="1524000"/>
          <a:ext cx="6858003" cy="4726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15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10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S.NO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SENSOR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temperature at fan </a:t>
                      </a:r>
                      <a:r>
                        <a:rPr lang="en-US" sz="1600" b="0" i="0" u="none" strike="noStrike" dirty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inlet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T24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temperature at LPC outlet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T30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temperature at HPC outlet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T50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temperature at LPT outlet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at fan inlet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psia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P15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pressure in bypass-duct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psia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P30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pressure at HPC outlet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psia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fan speed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Physical </a:t>
                      </a:r>
                      <a:r>
                        <a:rPr lang="en-US" sz="1600" b="0" i="0" u="none" strike="noStrike" dirty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 speed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 pressure ratio (P50/P2)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5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Psf30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pressure at HPC outlet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psia</a:t>
                      </a:r>
                      <a:endParaRPr lang="en-US" sz="16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2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447792"/>
              <a:ext cx="1219200" cy="5410199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" y="152407"/>
            <a:ext cx="9086852" cy="1015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C-MAPSS OUTPUTS TO MEASURE </a:t>
            </a:r>
          </a:p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SYSTEM RESPONSE 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89198"/>
              </p:ext>
            </p:extLst>
          </p:nvPr>
        </p:nvGraphicFramePr>
        <p:xfrm>
          <a:off x="1371600" y="1524007"/>
          <a:ext cx="6858002" cy="4846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153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S.NO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SENSOR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 of fuel flow to Ps30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pps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/psi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Nrf</a:t>
                      </a:r>
                      <a:endParaRPr lang="en-US" sz="16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fan speed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Nrc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Corrected </a:t>
                      </a:r>
                      <a:r>
                        <a:rPr lang="en-US" sz="1600" b="0" i="0" u="none" strike="noStrike" dirty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 </a:t>
                      </a:r>
                      <a:r>
                        <a:rPr lang="en-US" sz="1600" b="0" i="0" u="none" strike="noStrike" dirty="0" smtClean="0">
                          <a:solidFill>
                            <a:srgbClr val="34343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</a:t>
                      </a:r>
                      <a:r>
                        <a:rPr lang="en-US" sz="1600" b="0" i="0" u="none" strike="noStrike" dirty="0" smtClean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BPR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dirty="0" smtClean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1600" b="0" i="0" u="none" strike="noStrike" dirty="0" smtClean="0">
                          <a:solidFill>
                            <a:srgbClr val="34343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ypass </a:t>
                      </a:r>
                      <a:r>
                        <a:rPr lang="en-US" sz="1600" b="0" i="0" u="none" strike="noStrike" dirty="0" smtClean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farB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Burn</a:t>
                      </a:r>
                      <a:r>
                        <a:rPr lang="en-US" sz="1600" b="0" i="0" u="none" strike="noStrike" dirty="0" smtClean="0">
                          <a:solidFill>
                            <a:srgbClr val="34343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 </a:t>
                      </a:r>
                      <a:r>
                        <a:rPr lang="en-US" sz="1600" b="0" i="0" u="none" strike="noStrike" dirty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fuel-air </a:t>
                      </a:r>
                      <a:r>
                        <a:rPr lang="en-US" sz="1600" b="0" i="0" u="none" strike="noStrike" dirty="0" smtClean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htBleed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dirty="0" smtClean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Bleed </a:t>
                      </a:r>
                      <a:r>
                        <a:rPr lang="en-US" sz="1600" b="0" i="0" u="none" strike="noStrike" dirty="0" smtClean="0"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Enthalpy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55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  <a:p>
                      <a:pPr algn="ctr"/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Nf_dmd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Demanded fan speed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780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PCNR_dmd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Demanded corrected fan speed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W31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HPT Coolant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bleed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lbm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46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W32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LPT Coolant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bleed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lbm</a:t>
                      </a:r>
                      <a:r>
                        <a:rPr lang="en-US" sz="16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2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463219"/>
            <a:ext cx="737711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OBJECTIVE</a:t>
            </a:r>
          </a:p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VIEW OF ENGINE SIMULATED IN C-MAPSS</a:t>
            </a:r>
          </a:p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BLOCK DIAGRAM OF TURBOFAN ENGINE</a:t>
            </a:r>
          </a:p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C-MAPSS INPUTS TO SIMULATE SYSTEM 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C-MAPSS OUTPUTS TO MEASURE SYSTEM RESPONSE 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POSITIONS OF SENSORS</a:t>
            </a:r>
          </a:p>
          <a:p>
            <a:pPr marL="342882" indent="-34288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DESCRIPTION OF SENSORS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4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9699" y="228602"/>
            <a:ext cx="6081713" cy="55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POSITION OF SENSORS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89" y="1981200"/>
            <a:ext cx="6327497" cy="381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272915" y="2006283"/>
            <a:ext cx="1003697" cy="73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18116" y="1688076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T2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886205" y="5105420"/>
            <a:ext cx="228601" cy="86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43219" y="5029205"/>
            <a:ext cx="546497" cy="83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00601" y="19050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562601" y="1905008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86601" y="2006278"/>
            <a:ext cx="0" cy="141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61316" y="1600207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T24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23316" y="1600207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T30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7316" y="1676409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T50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486414" y="4191008"/>
            <a:ext cx="76201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23316" y="5791209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P30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75518" y="5879077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P15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14620" y="5791208"/>
            <a:ext cx="6727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42649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" y="559729"/>
            <a:ext cx="9086852" cy="55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DESCRIPTION OF SENSORS    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1" y="1447814"/>
            <a:ext cx="7010400" cy="508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IN" sz="1801" b="1" u="sng" dirty="0"/>
              <a:t>Engine Pressure Ratio</a:t>
            </a:r>
            <a:r>
              <a:rPr lang="en-IN" sz="1801" dirty="0"/>
              <a:t>	</a:t>
            </a:r>
            <a:r>
              <a:rPr lang="en-US" sz="1801" dirty="0"/>
              <a:t>It is the ratio of the total pressure at the exit of the propelling nozzle divided by the total pressure at the entry to the compressor.</a:t>
            </a:r>
          </a:p>
          <a:p>
            <a:pPr marL="285737" indent="-285737" algn="just">
              <a:buFont typeface="Arial" panose="020B0604020202020204" pitchFamily="34" charset="0"/>
              <a:buChar char="•"/>
            </a:pPr>
            <a:endParaRPr lang="en-US" sz="1801" b="1" u="sng" dirty="0"/>
          </a:p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US" sz="1801" b="1" u="sng" dirty="0"/>
              <a:t>Corrected  Speed</a:t>
            </a:r>
            <a:r>
              <a:rPr lang="en-US" sz="1801" b="1" dirty="0"/>
              <a:t>    </a:t>
            </a:r>
            <a:r>
              <a:rPr lang="en-US" sz="1801" dirty="0"/>
              <a:t>It is the </a:t>
            </a:r>
            <a:r>
              <a:rPr lang="en-US" sz="1801" b="1" dirty="0"/>
              <a:t>speed of the fan </a:t>
            </a:r>
            <a:r>
              <a:rPr lang="en-US" sz="1801" dirty="0"/>
              <a:t>at ambient conditions.</a:t>
            </a:r>
          </a:p>
          <a:p>
            <a:pPr marL="285737" indent="-285737" algn="just">
              <a:buFont typeface="Arial" panose="020B0604020202020204" pitchFamily="34" charset="0"/>
              <a:buChar char="•"/>
            </a:pPr>
            <a:endParaRPr lang="en-US" sz="1801" dirty="0"/>
          </a:p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US" sz="1801" b="1" u="sng" dirty="0"/>
              <a:t>Bypass Ratio</a:t>
            </a:r>
            <a:r>
              <a:rPr lang="en-US" sz="1801" dirty="0"/>
              <a:t>	It is the ratio between the mass flow rate of the bypass stream to the mass flow rate entering the core.</a:t>
            </a:r>
          </a:p>
          <a:p>
            <a:pPr marL="285737" indent="-285737" algn="just">
              <a:buFont typeface="Arial" panose="020B0604020202020204" pitchFamily="34" charset="0"/>
              <a:buChar char="•"/>
            </a:pPr>
            <a:endParaRPr lang="en-US" sz="1801" b="1" u="sng" dirty="0"/>
          </a:p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US" sz="1801" b="1" u="sng" dirty="0"/>
              <a:t>Fuel Air ratio</a:t>
            </a:r>
            <a:r>
              <a:rPr lang="en-US" sz="1801" dirty="0"/>
              <a:t>	It is the ratio of fuel to air which is required for combustion.</a:t>
            </a:r>
          </a:p>
          <a:p>
            <a:pPr marL="285737" indent="-285737" algn="just">
              <a:buFont typeface="Arial" panose="020B0604020202020204" pitchFamily="34" charset="0"/>
              <a:buChar char="•"/>
            </a:pPr>
            <a:endParaRPr lang="en-US" sz="1801" b="1" u="sng" dirty="0"/>
          </a:p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US" sz="1801" b="1" u="sng" dirty="0"/>
              <a:t>Bleed Enthalpy</a:t>
            </a:r>
            <a:r>
              <a:rPr lang="en-US" sz="1801" b="1" dirty="0"/>
              <a:t>	</a:t>
            </a:r>
            <a:r>
              <a:rPr lang="en-US" sz="1801" dirty="0"/>
              <a:t>It is amount of heat in the air that will be flowing through the bypass path.</a:t>
            </a:r>
          </a:p>
          <a:p>
            <a:pPr marL="285737" indent="-285737" algn="just">
              <a:buFont typeface="Arial" panose="020B0604020202020204" pitchFamily="34" charset="0"/>
              <a:buChar char="•"/>
            </a:pPr>
            <a:endParaRPr lang="en-US" sz="1801" b="1" u="sng" dirty="0"/>
          </a:p>
          <a:p>
            <a:pPr marL="285737" indent="-285737" algn="just">
              <a:buFont typeface="Arial" panose="020B0604020202020204" pitchFamily="34" charset="0"/>
              <a:buChar char="•"/>
            </a:pPr>
            <a:r>
              <a:rPr lang="en-US" sz="1801" b="1" u="sng" dirty="0"/>
              <a:t>LPT/HPT Coolant Bleed</a:t>
            </a:r>
            <a:r>
              <a:rPr lang="en-US" sz="1801" b="1" dirty="0"/>
              <a:t>	</a:t>
            </a:r>
            <a:r>
              <a:rPr lang="en-US" sz="1801" dirty="0"/>
              <a:t>It is the amount of air that will flow above the LPT/HPT section per second.</a:t>
            </a:r>
            <a:endParaRPr lang="en-US" sz="1801" b="1" u="sng" dirty="0"/>
          </a:p>
          <a:p>
            <a:pPr marL="285737" indent="-285737">
              <a:buFont typeface="Arial" panose="020B0604020202020204" pitchFamily="34" charset="0"/>
              <a:buChar char="•"/>
            </a:pPr>
            <a:endParaRPr lang="en-IN" sz="1801" b="1" u="sng" dirty="0"/>
          </a:p>
        </p:txBody>
      </p:sp>
    </p:spTree>
    <p:extLst>
      <p:ext uri="{BB962C8B-B14F-4D97-AF65-F5344CB8AC3E}">
        <p14:creationId xmlns:p14="http://schemas.microsoft.com/office/powerpoint/2010/main" val="34545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0"/>
            <a:ext cx="6572251" cy="160020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WHAT IS REMAINING USEFUL LIFE ?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9" y="1424761"/>
            <a:ext cx="35671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life is an estimated time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asset is expected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continue to serve its intended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Remaining Useful Life is time taken by the unit to reach a failure condition from a current healthy condition.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4141733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172200"/>
            <a:ext cx="731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RUL can be expressed in years, cycles, miles 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8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0"/>
            <a:ext cx="6572251" cy="160020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3622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Accurate and fast estimation of  the Remaining Useful Life (RUL) of a turbofan engine under study using data driven methodology.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739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Similarity based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Wiener Process based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 based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0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7391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Winning paper of PHM 08 Challenge.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Step1 : Partitioning of training data into operating regimes.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Step2 : Linear regression based Health Index having range between 0 to 1 was formed for each operating regime.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Degradation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exponential distribution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built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fitting a curve of the HIs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vs time cycle. 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12081"/>
            <a:ext cx="7391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Step 4 : Parameters of model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calculated for each unit in training set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5 : 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essential element of the similarity method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to seek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similar degradation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similarity between testing unit and degradation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for each unit was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defined by Euclidean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distance. Euclidean distance was calculated between testing unit and the training unit data points.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6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RUL was the minimum of summation of Euclidean distance calculated in the last step.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12081"/>
            <a:ext cx="739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Selection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sensors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done only on the basis of consistency in the trend.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 implemented for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similarity measurement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Euclidean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Other similarity measures may give better result.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based modelling was used for health index formation.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Other than exponential distribution, no distribution was tested for deriving a degradation model.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31766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WIENER PROCESS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7391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1 : Data visualisation using PCA. Only 7 sensors data values were used for the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2 : First two Principal components were taken to modify sensor data values for each time cycle based on histogram of variance.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Projections of last time cycle data values of each training unit was used to create a failure space in the plot between PC1 and PC2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4 : The new observed data from the test unit was projected onto the plot between two principal components.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31766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WIENER PROCESS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371600"/>
            <a:ext cx="7391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5 : Health Index which is Euclidean distance between projections of observed data and barycentre of the failure space was calculated.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6 : Considering the distance between two successive HIs as random, Wiener process was used to model the degradation path.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7: Parameters of Wiener process was estimated using MLE.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8 : Degradation path of test unit was simulated using Monte-Carlo method. Final RUL was the empirical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mean of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RULs in the simulated degradation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path.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2598003"/>
            <a:ext cx="7377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 estimate the Remaining Useful Life (RUL) of Turbofan Engine used in commercial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aircraft using data driven methodology.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0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200149" y="31766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WIENER PROCESS BASED 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12081"/>
            <a:ext cx="7391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PC were derived using only 7 sensors.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Wiener process is inadequate in modelling degradation which is monotone.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Wiener process is a time homogenous process but not all degradation process has this property.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Wiener process does not take into account the path taken during degradation which has significant bearing on the estimated RUL.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401425"/>
            <a:ext cx="701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1 : Data visualisation was done with an aim to understand the data. Techniques used were PCA, Self Organising map,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Sammon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mapping and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Neuroscale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mapping.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Neuroscale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mapping was finally used in this step.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Sensor data was normalised to provide common scale across all sensor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: Complete normalised sensor data along with the operational settings was used to find RUL. Techniques used were Multi Layer Perceptron and Radial Basis function.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7"/>
          <p:cNvSpPr txBox="1">
            <a:spLocks/>
          </p:cNvSpPr>
          <p:nvPr/>
        </p:nvSpPr>
        <p:spPr>
          <a:xfrm>
            <a:off x="1295410" y="393860"/>
            <a:ext cx="6572251" cy="1206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1447800"/>
            <a:ext cx="6553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4 :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filter was used to improve the results as variation was found between actual RUL and predicted RUL for training set.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5 :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Ensembling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was done to further improve the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u="sng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RUL vs Life scale plot was found to be linear. Linear model cannot trace the dynamics of degradation process completely.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7"/>
          <p:cNvSpPr txBox="1">
            <a:spLocks/>
          </p:cNvSpPr>
          <p:nvPr/>
        </p:nvSpPr>
        <p:spPr>
          <a:xfrm>
            <a:off x="1295410" y="393860"/>
            <a:ext cx="6572251" cy="1206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1427976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Final RUL Predictions came out be either over or underestimate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a per unit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basis.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filter tuning which can further improve the results was not tried.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attempt was made to select the best s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ensors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This has increased the computational complexity.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7"/>
          <p:cNvSpPr txBox="1">
            <a:spLocks/>
          </p:cNvSpPr>
          <p:nvPr/>
        </p:nvSpPr>
        <p:spPr>
          <a:xfrm>
            <a:off x="1295410" y="393860"/>
            <a:ext cx="6572251" cy="1206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38100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548348"/>
            <a:ext cx="7086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1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Complete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sensor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along with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operational settings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used to find RUL.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Multi Layer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Perceptron with extended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Filter.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2 : For better results RNN model was used for estimating the RUL.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Step 3 : For optimising the neural net, Differential evolution was used for RNN model.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38100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BASED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739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endParaRPr lang="en-IN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Justification for selecting first 30 sensor reading as healthy state and last 30 as failure state was not given.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Estimates of RUL were fairly good when the RUL is less than 55. However difference was large for larger estimates of RUL.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RNN has increased the complexity by two fold as compared to MLP.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8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739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the assumption that time to failure of similar system is independent and identical random variable and thus can be explained by a PDF.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Weibull distribution was used as a lifetime distribution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Failure times of the training set were used to fit a cumulative distribution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of the Weibull distribution were then calculated.</a:t>
            </a:r>
          </a:p>
        </p:txBody>
      </p:sp>
    </p:spTree>
    <p:extLst>
      <p:ext uri="{BB962C8B-B14F-4D97-AF65-F5344CB8AC3E}">
        <p14:creationId xmlns:p14="http://schemas.microsoft.com/office/powerpoint/2010/main" val="16895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APPROACH</a:t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Image result for A comparative study of Data-driven Prognostic Approaches: Stochastic and Statistical 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RUL was estimated using expression of Mean residual life.</a:t>
            </a:r>
          </a:p>
          <a:p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Poor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Does not takes into account the progressive degradation phenomena that leads to failure.</a:t>
            </a:r>
          </a:p>
        </p:txBody>
      </p:sp>
    </p:spTree>
    <p:extLst>
      <p:ext uri="{BB962C8B-B14F-4D97-AF65-F5344CB8AC3E}">
        <p14:creationId xmlns:p14="http://schemas.microsoft.com/office/powerpoint/2010/main" val="30510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006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 METHODOLOGY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09698" y="1447800"/>
            <a:ext cx="73771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Preliminary Data Analysis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features representing direct relation with the health are selected.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Health Index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measured features and the health of the system is established.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Degradation Model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Based on HI, the degradation model depicting the complete life of the system is derived.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RUL Prediction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Results are evaluated based on evaluation metrics.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9" y="12"/>
            <a:ext cx="9132831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568109"/>
            <a:ext cx="6572251" cy="685801"/>
          </a:xfrm>
        </p:spPr>
        <p:txBody>
          <a:bodyPr>
            <a:noAutofit/>
          </a:bodyPr>
          <a:lstStyle/>
          <a:p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OF TURBOFAN ENGINE</a:t>
            </a:r>
            <a:br>
              <a:rPr lang="en-US" sz="3001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Jet Engine, How it works 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" y="1462129"/>
            <a:ext cx="8229600" cy="47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2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1828800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Based on estimation of two mapping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Step 1 : First function  maps sensor measurements to 1 –D health index. Linear regression, SPR </a:t>
            </a:r>
            <a:r>
              <a:rPr lang="en-IN" dirty="0" err="1" smtClean="0"/>
              <a:t>etc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Step 2 : Second function links health index values to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 library of degradation models is constructed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9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47566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3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1828800"/>
            <a:ext cx="65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Step 1 : Sensor measurements trajectory labelled with known failure times are used to create a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Step 2 : Mapping between RUL and feature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Step 3 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21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41"/>
            <a:chOff x="0" y="47555"/>
            <a:chExt cx="12192000" cy="6810439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4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9699" y="228606"/>
            <a:ext cx="6081713" cy="55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 smtClean="0">
                <a:latin typeface="Arial" pitchFamily="34" charset="0"/>
                <a:cs typeface="Arial" pitchFamily="34" charset="0"/>
              </a:rPr>
              <a:t>SYSTEM DESCRIPTION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685938"/>
            <a:ext cx="6115051" cy="44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28608"/>
            <a:ext cx="9144000" cy="1015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BLOCK DIAGRAM OF TURBOFAN</a:t>
            </a:r>
          </a:p>
          <a:p>
            <a:pPr algn="ctr"/>
            <a:r>
              <a:rPr lang="en-US" sz="3001" b="1" dirty="0">
                <a:latin typeface="Arial" pitchFamily="34" charset="0"/>
                <a:cs typeface="Arial" pitchFamily="34" charset="0"/>
              </a:rPr>
              <a:t> ENGINE </a:t>
            </a:r>
            <a:endParaRPr lang="en-US" sz="300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5600" y="1472869"/>
            <a:ext cx="3352800" cy="5080331"/>
            <a:chOff x="4191000" y="533400"/>
            <a:chExt cx="3429000" cy="6656916"/>
          </a:xfrm>
        </p:grpSpPr>
        <p:sp>
          <p:nvSpPr>
            <p:cNvPr id="20" name="Rectangle 19"/>
            <p:cNvSpPr/>
            <p:nvPr/>
          </p:nvSpPr>
          <p:spPr>
            <a:xfrm>
              <a:off x="6705600" y="4190999"/>
              <a:ext cx="90389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1" dirty="0">
                  <a:solidFill>
                    <a:schemeClr val="tx1"/>
                  </a:solidFill>
                </a:rPr>
                <a:t>BYPASS NOZZLE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191000" y="533400"/>
              <a:ext cx="3429000" cy="6656916"/>
              <a:chOff x="4191000" y="533400"/>
              <a:chExt cx="3429000" cy="665691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191000" y="4038600"/>
                <a:ext cx="762000" cy="4545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FUEL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4648200" y="4907766"/>
                <a:ext cx="1066800" cy="2282550"/>
                <a:chOff x="2895600" y="152400"/>
                <a:chExt cx="1011621" cy="2895207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3054569" y="914400"/>
                  <a:ext cx="679231" cy="40202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801" dirty="0">
                      <a:solidFill>
                        <a:schemeClr val="tx1"/>
                      </a:solidFill>
                    </a:rPr>
                    <a:t>LPT</a:t>
                  </a: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048000" y="1524000"/>
                  <a:ext cx="685800" cy="40969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801" dirty="0">
                      <a:solidFill>
                        <a:schemeClr val="tx1"/>
                      </a:solidFill>
                    </a:rPr>
                    <a:t>HPT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2895600" y="152400"/>
                  <a:ext cx="1011621" cy="50975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801" dirty="0">
                      <a:solidFill>
                        <a:schemeClr val="tx1"/>
                      </a:solidFill>
                    </a:rPr>
                    <a:t>BURNER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2895601" y="2209800"/>
                  <a:ext cx="914399" cy="83780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401" dirty="0">
                      <a:solidFill>
                        <a:schemeClr val="tx1"/>
                      </a:solidFill>
                    </a:rPr>
                    <a:t>CORE NOZZLE</a:t>
                  </a: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3352800" y="685800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3352800" y="1295400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3352800" y="1974930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Arrow Connector 23"/>
              <p:cNvCxnSpPr>
                <a:stCxn id="29" idx="2"/>
                <a:endCxn id="30" idx="0"/>
              </p:cNvCxnSpPr>
              <p:nvPr/>
            </p:nvCxnSpPr>
            <p:spPr>
              <a:xfrm>
                <a:off x="6362700" y="943095"/>
                <a:ext cx="0" cy="23486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705600" y="3352799"/>
                <a:ext cx="914400" cy="609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1" dirty="0">
                    <a:solidFill>
                      <a:schemeClr val="tx1"/>
                    </a:solidFill>
                  </a:rPr>
                  <a:t>BYPASS PATH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410200" y="2485695"/>
                <a:ext cx="1905000" cy="4099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SPLITTER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181600" y="3352799"/>
                <a:ext cx="838200" cy="4361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LPC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181600" y="4038599"/>
                <a:ext cx="838200" cy="4545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HPC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562600" y="533400"/>
                <a:ext cx="1600200" cy="4096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AMBIENT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62600" y="1177964"/>
                <a:ext cx="1600200" cy="4096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INLET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562600" y="1836653"/>
                <a:ext cx="1600200" cy="4096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1" dirty="0">
                    <a:solidFill>
                      <a:schemeClr val="tx1"/>
                    </a:solidFill>
                  </a:rPr>
                  <a:t>FAN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6362700" y="1587659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6386945" y="2258708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>
              <a:xfrm>
                <a:off x="5562600" y="2889329"/>
                <a:ext cx="1600200" cy="469740"/>
                <a:chOff x="5562600" y="2889329"/>
                <a:chExt cx="1600200" cy="46974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562600" y="3124199"/>
                  <a:ext cx="1600200" cy="0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5577648" y="3124199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7162800" y="3124199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6400800" y="2889329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/>
              <p:cNvCxnSpPr/>
              <p:nvPr/>
            </p:nvCxnSpPr>
            <p:spPr>
              <a:xfrm>
                <a:off x="7162800" y="3956129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5562600" y="3809999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 rot="10800000">
                <a:off x="4572000" y="4495800"/>
                <a:ext cx="1066800" cy="156045"/>
                <a:chOff x="4229100" y="4800599"/>
                <a:chExt cx="1600200" cy="23487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229100" y="4800599"/>
                  <a:ext cx="1600200" cy="0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4244148" y="4800599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5829300" y="4800599"/>
                  <a:ext cx="0" cy="234870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Arrow Connector 37"/>
              <p:cNvCxnSpPr/>
              <p:nvPr/>
            </p:nvCxnSpPr>
            <p:spPr>
              <a:xfrm>
                <a:off x="5105400" y="4641930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07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39386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METHODOLOGIES </a:t>
            </a: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RUL ESTIMATION</a:t>
            </a:r>
            <a:b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295401" y="1894910"/>
            <a:ext cx="7391399" cy="2919559"/>
            <a:chOff x="2866155" y="31300"/>
            <a:chExt cx="6843240" cy="3475185"/>
          </a:xfrm>
        </p:grpSpPr>
        <p:sp>
          <p:nvSpPr>
            <p:cNvPr id="19" name="Rectangle 18"/>
            <p:cNvSpPr/>
            <p:nvPr/>
          </p:nvSpPr>
          <p:spPr>
            <a:xfrm>
              <a:off x="2866155" y="2938206"/>
              <a:ext cx="2415889" cy="5577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 smtClean="0">
                  <a:solidFill>
                    <a:schemeClr val="tx1"/>
                  </a:solidFill>
                </a:rPr>
                <a:t>Machine Learning model  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6" idx="2"/>
            </p:cNvCxnSpPr>
            <p:nvPr/>
          </p:nvCxnSpPr>
          <p:spPr>
            <a:xfrm flipH="1">
              <a:off x="6362700" y="540287"/>
              <a:ext cx="29301" cy="9485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861464" y="2896885"/>
              <a:ext cx="107027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1" dirty="0" smtClean="0">
                  <a:solidFill>
                    <a:schemeClr val="tx1"/>
                  </a:solidFill>
                </a:rPr>
                <a:t>Statistics Based </a:t>
              </a:r>
              <a:endParaRPr lang="en-IN" sz="140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04394" y="1488508"/>
              <a:ext cx="1905001" cy="4099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1" dirty="0" smtClean="0">
                  <a:solidFill>
                    <a:schemeClr val="tx1"/>
                  </a:solidFill>
                </a:rPr>
                <a:t>Physics Based</a:t>
              </a:r>
              <a:endParaRPr lang="en-IN" sz="180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29876" y="31300"/>
              <a:ext cx="3524250" cy="508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1" dirty="0" smtClean="0">
                  <a:solidFill>
                    <a:schemeClr val="tx1"/>
                  </a:solidFill>
                </a:rPr>
                <a:t>RUL Estimation </a:t>
              </a:r>
              <a:r>
                <a:rPr lang="en-IN" sz="1801" dirty="0" smtClean="0">
                  <a:solidFill>
                    <a:schemeClr val="tx1"/>
                  </a:solidFill>
                </a:rPr>
                <a:t>Methodologies</a:t>
              </a:r>
              <a:endParaRPr lang="en-IN" sz="180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62600" y="1488718"/>
              <a:ext cx="1600200" cy="4096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1" dirty="0" smtClean="0">
                  <a:solidFill>
                    <a:schemeClr val="tx1"/>
                  </a:solidFill>
                </a:rPr>
                <a:t>Hybrid Model</a:t>
              </a:r>
              <a:endParaRPr lang="en-IN" sz="1801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7543" y="1680623"/>
              <a:ext cx="3740731" cy="1151591"/>
              <a:chOff x="3567543" y="1680623"/>
              <a:chExt cx="3740731" cy="1151591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3567544" y="2597344"/>
                <a:ext cx="3740730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3567543" y="2597344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7308272" y="2597344"/>
                <a:ext cx="0" cy="2348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50" idx="3"/>
                <a:endCxn id="27" idx="1"/>
              </p:cNvCxnSpPr>
              <p:nvPr/>
            </p:nvCxnSpPr>
            <p:spPr>
              <a:xfrm>
                <a:off x="5020246" y="1680623"/>
                <a:ext cx="542353" cy="12942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/>
            <p:nvPr/>
          </p:nvCxnSpPr>
          <p:spPr>
            <a:xfrm>
              <a:off x="8633115" y="950328"/>
              <a:ext cx="0" cy="48402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268930" y="950328"/>
              <a:ext cx="8202" cy="48402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2057400" y="3124200"/>
            <a:ext cx="1564640" cy="312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1" dirty="0" smtClean="0">
                <a:solidFill>
                  <a:schemeClr val="tx1"/>
                </a:solidFill>
              </a:rPr>
              <a:t>Data Driven</a:t>
            </a:r>
            <a:endParaRPr lang="en-IN" sz="180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2819400" y="2667000"/>
            <a:ext cx="470490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3" idx="1"/>
            <a:endCxn id="27" idx="3"/>
          </p:cNvCxnSpPr>
          <p:nvPr/>
        </p:nvCxnSpPr>
        <p:spPr>
          <a:xfrm flipH="1">
            <a:off x="5936217" y="3291318"/>
            <a:ext cx="692987" cy="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819400" y="3489960"/>
            <a:ext cx="0" cy="5486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6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7620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PHM CHALLENGE ? 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371600"/>
            <a:ext cx="7010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Both Data Driven methods, Physics based methods and hybrid methods have shown advantages.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ottleneck for data-driven method was the lack of availability of run-to-failure data.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Prognostic Data Repository was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created. Data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sets have been donated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the repository by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various companies, universities, agencies etc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PHM society is hosting challenges since 2008 for establishing new benchmarks and improvements in the field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1298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47562"/>
            <a:ext cx="9144000" cy="6810438"/>
            <a:chOff x="0" y="47555"/>
            <a:chExt cx="12192000" cy="6810436"/>
          </a:xfrm>
        </p:grpSpPr>
        <p:sp>
          <p:nvSpPr>
            <p:cNvPr id="10" name="Rectangle 9"/>
            <p:cNvSpPr/>
            <p:nvPr/>
          </p:nvSpPr>
          <p:spPr>
            <a:xfrm>
              <a:off x="0" y="1371600"/>
              <a:ext cx="1219200" cy="548639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80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Subir Chowdhury School of Quality and Reliability</a:t>
              </a:r>
              <a:endParaRPr lang="en-IN" sz="18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0" y="1371599"/>
              <a:ext cx="12192000" cy="45719"/>
            </a:xfrm>
            <a:prstGeom prst="rect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1" dirty="0"/>
            </a:p>
          </p:txBody>
        </p:sp>
        <p:pic>
          <p:nvPicPr>
            <p:cNvPr id="13" name="Picture 2" descr="Image result for iit kgp main build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0" r="16386"/>
            <a:stretch/>
          </p:blipFill>
          <p:spPr bwMode="auto">
            <a:xfrm>
              <a:off x="10363200" y="47555"/>
              <a:ext cx="1752600" cy="13240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138090"/>
            <a:ext cx="1066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43010" y="76200"/>
            <a:ext cx="6572251" cy="1206340"/>
          </a:xfrm>
        </p:spPr>
        <p:txBody>
          <a:bodyPr>
            <a:noAutofit/>
          </a:bodyPr>
          <a:lstStyle/>
          <a:p>
            <a:pPr algn="ctr"/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PHM CHALLENGE ? </a:t>
            </a:r>
            <a: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1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1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143005" y="540925"/>
            <a:ext cx="5410201" cy="740164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371600"/>
            <a:ext cx="7010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Lack of common data set imposes restriction on developing and comparing the PHM approaches.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Prognostic Data Repository was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created. Data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sets have been donated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the repository by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various companies, universities, agencies etc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PHM society is formed for the sole purpose of promoting advancement in the PHM.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PHM society is hosting challenges since 2008 for establishing new benchmarks and improvements in the field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319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31193</TotalTime>
  <Words>2180</Words>
  <Application>Microsoft Office PowerPoint</Application>
  <PresentationFormat>On-screen Show (4:3)</PresentationFormat>
  <Paragraphs>475</Paragraphs>
  <Slides>41</Slides>
  <Notes>40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Century Gothic</vt:lpstr>
      <vt:lpstr>Times New Roman</vt:lpstr>
      <vt:lpstr>Wingdings 3</vt:lpstr>
      <vt:lpstr>Ion</vt:lpstr>
      <vt:lpstr>ESTIMATION OF REMAINING USEFUL LIFE OF TURBOFAN ENGINE</vt:lpstr>
      <vt:lpstr> CONTENT </vt:lpstr>
      <vt:lpstr> AIM </vt:lpstr>
      <vt:lpstr> WORKING OF TURBOFAN ENGINE </vt:lpstr>
      <vt:lpstr>PowerPoint Presentation</vt:lpstr>
      <vt:lpstr>PowerPoint Presentation</vt:lpstr>
      <vt:lpstr> METHODOLOGIES OF RUL ESTIMATION </vt:lpstr>
      <vt:lpstr> PHM CHALLENGE ?  </vt:lpstr>
      <vt:lpstr> PHM CHALLENGE ?  </vt:lpstr>
      <vt:lpstr> WHY SIMULATED DATA ? </vt:lpstr>
      <vt:lpstr> WHY SIMULATED DATA ? </vt:lpstr>
      <vt:lpstr> Literature Review </vt:lpstr>
      <vt:lpstr> DESCRIPTION OF DATASET </vt:lpstr>
      <vt:lpstr> DESCRIPTION OF DATASET </vt:lpstr>
      <vt:lpstr> PROPERTIES OF DATASET </vt:lpstr>
      <vt:lpstr> PROPERTIES OF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WHAT IS REMAINING USEFUL LIFE ? </vt:lpstr>
      <vt:lpstr>                                                           OBJECTIVE </vt:lpstr>
      <vt:lpstr> LITERATURE REVIEW </vt:lpstr>
      <vt:lpstr> SIMILARITY BASED APPROACH </vt:lpstr>
      <vt:lpstr> SIMILARITY BASED APPROACH </vt:lpstr>
      <vt:lpstr> SIMILARITY BASED APPROACH </vt:lpstr>
      <vt:lpstr> WIENER PROCESS BASED APPROACH </vt:lpstr>
      <vt:lpstr> WIENER PROCESS BASED APPROACH </vt:lpstr>
      <vt:lpstr> WIENER PROCESS BASED APPROACH </vt:lpstr>
      <vt:lpstr>  </vt:lpstr>
      <vt:lpstr>  </vt:lpstr>
      <vt:lpstr>  </vt:lpstr>
      <vt:lpstr> RECURRENT NEURAL NETWORK BASED APPROACH </vt:lpstr>
      <vt:lpstr> RECURRENT NEURAL NETWORK BASED APPROACH </vt:lpstr>
      <vt:lpstr> STOCHASTIC APPROACH </vt:lpstr>
      <vt:lpstr> STOCHASTIC APPROACH </vt:lpstr>
      <vt:lpstr> PROPOSED  METHODOLOGY </vt:lpstr>
      <vt:lpstr>PowerPoint Presentation</vt:lpstr>
      <vt:lpstr> CATEGORY 2 </vt:lpstr>
      <vt:lpstr> CATEGORY 3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Charts for Attributes</dc:title>
  <dc:creator>Rajiv</dc:creator>
  <cp:lastModifiedBy>bhav</cp:lastModifiedBy>
  <cp:revision>684</cp:revision>
  <dcterms:created xsi:type="dcterms:W3CDTF">2006-08-16T00:00:00Z</dcterms:created>
  <dcterms:modified xsi:type="dcterms:W3CDTF">2019-11-10T06:34:58Z</dcterms:modified>
</cp:coreProperties>
</file>